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2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9" r:id="rId9"/>
    <p:sldId id="268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203D04-8175-4FD8-BF07-9BBE8934D7B5}" type="doc">
      <dgm:prSet loTypeId="urn:microsoft.com/office/officeart/2005/8/layout/h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ar-IQ"/>
        </a:p>
      </dgm:t>
    </dgm:pt>
    <dgm:pt modelId="{B9C93658-F275-4964-810B-DE42DCF08F58}">
      <dgm:prSet phldrT="[نص]"/>
      <dgm:spPr/>
      <dgm:t>
        <a:bodyPr/>
        <a:lstStyle/>
        <a:p>
          <a:pPr rtl="1"/>
          <a:r>
            <a:rPr lang="ar-IQ" b="1" dirty="0" smtClean="0"/>
            <a:t>4- الضريبة تدفع بصفة نهائية </a:t>
          </a:r>
          <a:endParaRPr lang="ar-IQ" dirty="0"/>
        </a:p>
      </dgm:t>
    </dgm:pt>
    <dgm:pt modelId="{28CB4ECA-6B70-4A71-9ACD-52233932EA98}" type="parTrans" cxnId="{884EF733-F94E-4894-B69C-C5AC5B853384}">
      <dgm:prSet/>
      <dgm:spPr/>
      <dgm:t>
        <a:bodyPr/>
        <a:lstStyle/>
        <a:p>
          <a:pPr rtl="1"/>
          <a:endParaRPr lang="ar-IQ"/>
        </a:p>
      </dgm:t>
    </dgm:pt>
    <dgm:pt modelId="{B36351C5-4D91-4B84-98C5-AFCBC143E3CB}" type="sibTrans" cxnId="{884EF733-F94E-4894-B69C-C5AC5B853384}">
      <dgm:prSet/>
      <dgm:spPr/>
      <dgm:t>
        <a:bodyPr/>
        <a:lstStyle/>
        <a:p>
          <a:pPr rtl="1"/>
          <a:endParaRPr lang="ar-IQ"/>
        </a:p>
      </dgm:t>
    </dgm:pt>
    <dgm:pt modelId="{1BE05109-1BEB-4E48-86A5-4DA1AA962BAD}">
      <dgm:prSet/>
      <dgm:spPr/>
      <dgm:t>
        <a:bodyPr/>
        <a:lstStyle/>
        <a:p>
          <a:pPr rtl="1"/>
          <a:r>
            <a:rPr lang="ar-IQ" b="1" dirty="0" smtClean="0"/>
            <a:t>1- الضريبة مبلغ من النقود </a:t>
          </a:r>
          <a:endParaRPr lang="en-US" dirty="0"/>
        </a:p>
      </dgm:t>
    </dgm:pt>
    <dgm:pt modelId="{5E8C8DDF-056F-46B3-A9D8-B4992F060CD3}" type="parTrans" cxnId="{6DC072F8-4E3E-4CA8-8CCA-64E4DC0029CD}">
      <dgm:prSet/>
      <dgm:spPr/>
      <dgm:t>
        <a:bodyPr/>
        <a:lstStyle/>
        <a:p>
          <a:pPr rtl="1"/>
          <a:endParaRPr lang="ar-IQ"/>
        </a:p>
      </dgm:t>
    </dgm:pt>
    <dgm:pt modelId="{FCD4DF33-742A-43DF-A28F-702F40EE09EC}" type="sibTrans" cxnId="{6DC072F8-4E3E-4CA8-8CCA-64E4DC0029CD}">
      <dgm:prSet/>
      <dgm:spPr/>
      <dgm:t>
        <a:bodyPr/>
        <a:lstStyle/>
        <a:p>
          <a:pPr rtl="1"/>
          <a:endParaRPr lang="ar-IQ"/>
        </a:p>
      </dgm:t>
    </dgm:pt>
    <dgm:pt modelId="{DADFA0ED-EA10-4DF7-BF0C-142D82591EA6}">
      <dgm:prSet custT="1"/>
      <dgm:spPr/>
      <dgm:t>
        <a:bodyPr/>
        <a:lstStyle/>
        <a:p>
          <a:pPr rtl="1"/>
          <a:r>
            <a:rPr lang="ar-IQ" sz="3200" b="1" dirty="0" smtClean="0"/>
            <a:t>2- الضريبة تدفع جبرا </a:t>
          </a:r>
          <a:endParaRPr lang="en-US" sz="3200" dirty="0"/>
        </a:p>
      </dgm:t>
    </dgm:pt>
    <dgm:pt modelId="{B6F0D2FA-96E2-4B61-A062-A321F7365381}" type="parTrans" cxnId="{151A9BD8-5F99-4B96-B98F-45E352229B1D}">
      <dgm:prSet/>
      <dgm:spPr/>
      <dgm:t>
        <a:bodyPr/>
        <a:lstStyle/>
        <a:p>
          <a:pPr rtl="1"/>
          <a:endParaRPr lang="ar-IQ"/>
        </a:p>
      </dgm:t>
    </dgm:pt>
    <dgm:pt modelId="{8C112FC8-EBFE-42CA-94AD-F3F6BA86D810}" type="sibTrans" cxnId="{151A9BD8-5F99-4B96-B98F-45E352229B1D}">
      <dgm:prSet/>
      <dgm:spPr/>
      <dgm:t>
        <a:bodyPr/>
        <a:lstStyle/>
        <a:p>
          <a:pPr rtl="1"/>
          <a:endParaRPr lang="ar-IQ"/>
        </a:p>
      </dgm:t>
    </dgm:pt>
    <dgm:pt modelId="{9A14F1CE-64CB-4B04-8903-116E928DDFDD}">
      <dgm:prSet/>
      <dgm:spPr/>
      <dgm:t>
        <a:bodyPr/>
        <a:lstStyle/>
        <a:p>
          <a:pPr rtl="1"/>
          <a:r>
            <a:rPr lang="ar-IQ" b="1" dirty="0" smtClean="0"/>
            <a:t>3- الضريبة ليس لها مقابل معين </a:t>
          </a:r>
          <a:endParaRPr lang="en-US" dirty="0"/>
        </a:p>
      </dgm:t>
    </dgm:pt>
    <dgm:pt modelId="{3223FF53-23E6-4213-B656-4D7E60D87751}" type="parTrans" cxnId="{EFCDE1F9-8383-4B2E-8159-A72504CB751B}">
      <dgm:prSet/>
      <dgm:spPr/>
      <dgm:t>
        <a:bodyPr/>
        <a:lstStyle/>
        <a:p>
          <a:pPr rtl="1"/>
          <a:endParaRPr lang="ar-IQ"/>
        </a:p>
      </dgm:t>
    </dgm:pt>
    <dgm:pt modelId="{54CC0F8D-AFC9-45A2-BA88-64294FFA426B}" type="sibTrans" cxnId="{EFCDE1F9-8383-4B2E-8159-A72504CB751B}">
      <dgm:prSet/>
      <dgm:spPr/>
      <dgm:t>
        <a:bodyPr/>
        <a:lstStyle/>
        <a:p>
          <a:pPr rtl="1"/>
          <a:endParaRPr lang="ar-IQ"/>
        </a:p>
      </dgm:t>
    </dgm:pt>
    <dgm:pt modelId="{89184C44-F00C-4090-B73F-FE7CE3CE020F}" type="pres">
      <dgm:prSet presAssocID="{F2203D04-8175-4FD8-BF07-9BBE8934D7B5}" presName="Name0" presStyleCnt="0">
        <dgm:presLayoutVars>
          <dgm:dir/>
          <dgm:resizeHandles val="exact"/>
        </dgm:presLayoutVars>
      </dgm:prSet>
      <dgm:spPr/>
    </dgm:pt>
    <dgm:pt modelId="{1D5F463B-D807-4598-91B9-B982FC3CE109}" type="pres">
      <dgm:prSet presAssocID="{B9C93658-F275-4964-810B-DE42DCF08F5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B1881BF-3C68-41AA-87DA-71FEE4BBD8B1}" type="pres">
      <dgm:prSet presAssocID="{B36351C5-4D91-4B84-98C5-AFCBC143E3CB}" presName="sibTrans" presStyleCnt="0"/>
      <dgm:spPr/>
    </dgm:pt>
    <dgm:pt modelId="{EF867780-F6F8-411B-97EE-7362262392E5}" type="pres">
      <dgm:prSet presAssocID="{9A14F1CE-64CB-4B04-8903-116E928DDFD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26ACE81-1778-4B60-B811-DC9D2E00774E}" type="pres">
      <dgm:prSet presAssocID="{54CC0F8D-AFC9-45A2-BA88-64294FFA426B}" presName="sibTrans" presStyleCnt="0"/>
      <dgm:spPr/>
    </dgm:pt>
    <dgm:pt modelId="{52F06B73-6FDA-4FD8-93AB-06065EE1A160}" type="pres">
      <dgm:prSet presAssocID="{DADFA0ED-EA10-4DF7-BF0C-142D82591EA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B789597-F513-47F0-8DD5-0780BEB02B29}" type="pres">
      <dgm:prSet presAssocID="{8C112FC8-EBFE-42CA-94AD-F3F6BA86D810}" presName="sibTrans" presStyleCnt="0"/>
      <dgm:spPr/>
    </dgm:pt>
    <dgm:pt modelId="{80983AC8-A2CD-435C-ACF6-52E13A536901}" type="pres">
      <dgm:prSet presAssocID="{1BE05109-1BEB-4E48-86A5-4DA1AA962BA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884EF733-F94E-4894-B69C-C5AC5B853384}" srcId="{F2203D04-8175-4FD8-BF07-9BBE8934D7B5}" destId="{B9C93658-F275-4964-810B-DE42DCF08F58}" srcOrd="0" destOrd="0" parTransId="{28CB4ECA-6B70-4A71-9ACD-52233932EA98}" sibTransId="{B36351C5-4D91-4B84-98C5-AFCBC143E3CB}"/>
    <dgm:cxn modelId="{C0B0B87F-9B58-4DFF-B8AD-2F1007988535}" type="presOf" srcId="{F2203D04-8175-4FD8-BF07-9BBE8934D7B5}" destId="{89184C44-F00C-4090-B73F-FE7CE3CE020F}" srcOrd="0" destOrd="0" presId="urn:microsoft.com/office/officeart/2005/8/layout/hList6"/>
    <dgm:cxn modelId="{BC9160DD-B7E3-41B6-A320-88E094BC51A7}" type="presOf" srcId="{B9C93658-F275-4964-810B-DE42DCF08F58}" destId="{1D5F463B-D807-4598-91B9-B982FC3CE109}" srcOrd="0" destOrd="0" presId="urn:microsoft.com/office/officeart/2005/8/layout/hList6"/>
    <dgm:cxn modelId="{151A9BD8-5F99-4B96-B98F-45E352229B1D}" srcId="{F2203D04-8175-4FD8-BF07-9BBE8934D7B5}" destId="{DADFA0ED-EA10-4DF7-BF0C-142D82591EA6}" srcOrd="2" destOrd="0" parTransId="{B6F0D2FA-96E2-4B61-A062-A321F7365381}" sibTransId="{8C112FC8-EBFE-42CA-94AD-F3F6BA86D810}"/>
    <dgm:cxn modelId="{6DC072F8-4E3E-4CA8-8CCA-64E4DC0029CD}" srcId="{F2203D04-8175-4FD8-BF07-9BBE8934D7B5}" destId="{1BE05109-1BEB-4E48-86A5-4DA1AA962BAD}" srcOrd="3" destOrd="0" parTransId="{5E8C8DDF-056F-46B3-A9D8-B4992F060CD3}" sibTransId="{FCD4DF33-742A-43DF-A28F-702F40EE09EC}"/>
    <dgm:cxn modelId="{67BBC376-78B1-41B0-A1BB-882974D3EE68}" type="presOf" srcId="{1BE05109-1BEB-4E48-86A5-4DA1AA962BAD}" destId="{80983AC8-A2CD-435C-ACF6-52E13A536901}" srcOrd="0" destOrd="0" presId="urn:microsoft.com/office/officeart/2005/8/layout/hList6"/>
    <dgm:cxn modelId="{57E2C986-C964-4845-85FA-57823522AF55}" type="presOf" srcId="{9A14F1CE-64CB-4B04-8903-116E928DDFDD}" destId="{EF867780-F6F8-411B-97EE-7362262392E5}" srcOrd="0" destOrd="0" presId="urn:microsoft.com/office/officeart/2005/8/layout/hList6"/>
    <dgm:cxn modelId="{532E3946-DCB9-4F3C-A690-7D8B28888486}" type="presOf" srcId="{DADFA0ED-EA10-4DF7-BF0C-142D82591EA6}" destId="{52F06B73-6FDA-4FD8-93AB-06065EE1A160}" srcOrd="0" destOrd="0" presId="urn:microsoft.com/office/officeart/2005/8/layout/hList6"/>
    <dgm:cxn modelId="{EFCDE1F9-8383-4B2E-8159-A72504CB751B}" srcId="{F2203D04-8175-4FD8-BF07-9BBE8934D7B5}" destId="{9A14F1CE-64CB-4B04-8903-116E928DDFDD}" srcOrd="1" destOrd="0" parTransId="{3223FF53-23E6-4213-B656-4D7E60D87751}" sibTransId="{54CC0F8D-AFC9-45A2-BA88-64294FFA426B}"/>
    <dgm:cxn modelId="{48039C83-0807-4B5D-80FD-514DD55F5AAB}" type="presParOf" srcId="{89184C44-F00C-4090-B73F-FE7CE3CE020F}" destId="{1D5F463B-D807-4598-91B9-B982FC3CE109}" srcOrd="0" destOrd="0" presId="urn:microsoft.com/office/officeart/2005/8/layout/hList6"/>
    <dgm:cxn modelId="{33D6D8C9-101E-45CF-9F9E-9C3690770310}" type="presParOf" srcId="{89184C44-F00C-4090-B73F-FE7CE3CE020F}" destId="{1B1881BF-3C68-41AA-87DA-71FEE4BBD8B1}" srcOrd="1" destOrd="0" presId="urn:microsoft.com/office/officeart/2005/8/layout/hList6"/>
    <dgm:cxn modelId="{630AFC57-14FC-4E8B-AFAC-E330E00E3486}" type="presParOf" srcId="{89184C44-F00C-4090-B73F-FE7CE3CE020F}" destId="{EF867780-F6F8-411B-97EE-7362262392E5}" srcOrd="2" destOrd="0" presId="urn:microsoft.com/office/officeart/2005/8/layout/hList6"/>
    <dgm:cxn modelId="{9CAC23F9-14FB-4E7C-9A2F-2F7E5B1D36CA}" type="presParOf" srcId="{89184C44-F00C-4090-B73F-FE7CE3CE020F}" destId="{926ACE81-1778-4B60-B811-DC9D2E00774E}" srcOrd="3" destOrd="0" presId="urn:microsoft.com/office/officeart/2005/8/layout/hList6"/>
    <dgm:cxn modelId="{992C6988-09CE-49BD-BF5B-3A2FEC28C811}" type="presParOf" srcId="{89184C44-F00C-4090-B73F-FE7CE3CE020F}" destId="{52F06B73-6FDA-4FD8-93AB-06065EE1A160}" srcOrd="4" destOrd="0" presId="urn:microsoft.com/office/officeart/2005/8/layout/hList6"/>
    <dgm:cxn modelId="{1BD1D8F0-00FF-4B9C-9A70-82DA6DB39927}" type="presParOf" srcId="{89184C44-F00C-4090-B73F-FE7CE3CE020F}" destId="{2B789597-F513-47F0-8DD5-0780BEB02B29}" srcOrd="5" destOrd="0" presId="urn:microsoft.com/office/officeart/2005/8/layout/hList6"/>
    <dgm:cxn modelId="{39AC3E4C-0BF6-4766-A6CD-BD224636370F}" type="presParOf" srcId="{89184C44-F00C-4090-B73F-FE7CE3CE020F}" destId="{80983AC8-A2CD-435C-ACF6-52E13A536901}" srcOrd="6" destOrd="0" presId="urn:microsoft.com/office/officeart/2005/8/layout/hList6"/>
  </dgm:cxnLst>
  <dgm:bg>
    <a:solidFill>
      <a:schemeClr val="accent3">
        <a:lumMod val="40000"/>
        <a:lumOff val="60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05C269-71C1-4F7D-BF91-66A22B026C6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B5DE6BAA-F474-49D8-B06A-AF1391B44F13}">
      <dgm:prSet custT="1"/>
      <dgm:spPr/>
      <dgm:t>
        <a:bodyPr/>
        <a:lstStyle/>
        <a:p>
          <a:pPr algn="r" rtl="1"/>
          <a:r>
            <a:rPr lang="ar-IQ" sz="2400" b="1" u="none" dirty="0" smtClean="0"/>
            <a:t>أولا :- الضرائب على الأشخاص والضرائب على الأموال</a:t>
          </a:r>
          <a:endParaRPr lang="en-US" sz="2400" u="none" dirty="0"/>
        </a:p>
      </dgm:t>
    </dgm:pt>
    <dgm:pt modelId="{81555480-39B3-4B6C-8A93-540FD3951F8B}" type="parTrans" cxnId="{86AF3102-7025-4174-BA9F-012C1F083816}">
      <dgm:prSet/>
      <dgm:spPr/>
      <dgm:t>
        <a:bodyPr/>
        <a:lstStyle/>
        <a:p>
          <a:pPr rtl="1"/>
          <a:endParaRPr lang="ar-IQ"/>
        </a:p>
      </dgm:t>
    </dgm:pt>
    <dgm:pt modelId="{FC6B12F4-3A39-4EB0-A556-4C33833BFC94}" type="sibTrans" cxnId="{86AF3102-7025-4174-BA9F-012C1F083816}">
      <dgm:prSet/>
      <dgm:spPr/>
      <dgm:t>
        <a:bodyPr/>
        <a:lstStyle/>
        <a:p>
          <a:pPr rtl="1"/>
          <a:endParaRPr lang="ar-IQ"/>
        </a:p>
      </dgm:t>
    </dgm:pt>
    <dgm:pt modelId="{E6363968-BED2-4AF8-862A-394742BE6547}">
      <dgm:prSet custT="1"/>
      <dgm:spPr/>
      <dgm:t>
        <a:bodyPr/>
        <a:lstStyle/>
        <a:p>
          <a:pPr algn="r" rtl="1"/>
          <a:r>
            <a:rPr lang="ar-IQ" sz="2400" b="1" u="none" dirty="0" smtClean="0"/>
            <a:t>ثانيا :- الضريبة الواحدة والضرائب المتعددة </a:t>
          </a:r>
          <a:endParaRPr lang="en-US" sz="2400" u="none" dirty="0"/>
        </a:p>
      </dgm:t>
    </dgm:pt>
    <dgm:pt modelId="{2257F74A-EF3A-44ED-90C7-121490BA26AC}" type="parTrans" cxnId="{EF068CAC-2E40-484D-AE23-CAA9B71E9D5E}">
      <dgm:prSet/>
      <dgm:spPr/>
      <dgm:t>
        <a:bodyPr/>
        <a:lstStyle/>
        <a:p>
          <a:pPr rtl="1"/>
          <a:endParaRPr lang="ar-IQ"/>
        </a:p>
      </dgm:t>
    </dgm:pt>
    <dgm:pt modelId="{E6A290E9-EBD9-4AED-A971-B55FAA28181F}" type="sibTrans" cxnId="{EF068CAC-2E40-484D-AE23-CAA9B71E9D5E}">
      <dgm:prSet/>
      <dgm:spPr/>
      <dgm:t>
        <a:bodyPr/>
        <a:lstStyle/>
        <a:p>
          <a:pPr rtl="1"/>
          <a:endParaRPr lang="ar-IQ"/>
        </a:p>
      </dgm:t>
    </dgm:pt>
    <dgm:pt modelId="{588B8841-1F11-41CF-8A44-7788114BBF10}">
      <dgm:prSet custT="1"/>
      <dgm:spPr/>
      <dgm:t>
        <a:bodyPr/>
        <a:lstStyle/>
        <a:p>
          <a:pPr algn="r" rtl="1"/>
          <a:r>
            <a:rPr lang="ar-IQ" sz="2000" b="1" u="none" dirty="0" smtClean="0"/>
            <a:t>ثالثا :- الضرائب المباشرة والضرائب غير المباشرة </a:t>
          </a:r>
          <a:endParaRPr lang="en-US" sz="2000" u="none" dirty="0"/>
        </a:p>
      </dgm:t>
    </dgm:pt>
    <dgm:pt modelId="{7952FFFF-216B-4A1A-8C80-CD38034AA8A6}" type="parTrans" cxnId="{CC06DBBB-7814-4E90-B597-BC72F6BE0479}">
      <dgm:prSet/>
      <dgm:spPr/>
      <dgm:t>
        <a:bodyPr/>
        <a:lstStyle/>
        <a:p>
          <a:pPr rtl="1"/>
          <a:endParaRPr lang="ar-IQ"/>
        </a:p>
      </dgm:t>
    </dgm:pt>
    <dgm:pt modelId="{4646E125-4813-4553-A150-8A04F276A55E}" type="sibTrans" cxnId="{CC06DBBB-7814-4E90-B597-BC72F6BE0479}">
      <dgm:prSet/>
      <dgm:spPr/>
      <dgm:t>
        <a:bodyPr/>
        <a:lstStyle/>
        <a:p>
          <a:pPr rtl="1"/>
          <a:endParaRPr lang="ar-IQ"/>
        </a:p>
      </dgm:t>
    </dgm:pt>
    <dgm:pt modelId="{2A118A72-90EE-4B4A-8D42-381F070E79F1}" type="pres">
      <dgm:prSet presAssocID="{7C05C269-71C1-4F7D-BF91-66A22B026C69}" presName="linear" presStyleCnt="0">
        <dgm:presLayoutVars>
          <dgm:dir/>
          <dgm:animLvl val="lvl"/>
          <dgm:resizeHandles val="exact"/>
        </dgm:presLayoutVars>
      </dgm:prSet>
      <dgm:spPr/>
    </dgm:pt>
    <dgm:pt modelId="{1903B7AB-5E48-497D-85F1-4C66B40ABA78}" type="pres">
      <dgm:prSet presAssocID="{B5DE6BAA-F474-49D8-B06A-AF1391B44F13}" presName="parentLin" presStyleCnt="0"/>
      <dgm:spPr/>
    </dgm:pt>
    <dgm:pt modelId="{23A8A683-C2A6-48CC-9E92-8D3BE1A6BB72}" type="pres">
      <dgm:prSet presAssocID="{B5DE6BAA-F474-49D8-B06A-AF1391B44F13}" presName="parentLeftMargin" presStyleLbl="node1" presStyleIdx="0" presStyleCnt="3"/>
      <dgm:spPr/>
    </dgm:pt>
    <dgm:pt modelId="{F4D43E8F-1B42-4569-9E61-795E2A8A1807}" type="pres">
      <dgm:prSet presAssocID="{B5DE6BAA-F474-49D8-B06A-AF1391B44F1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8421D1C-9780-481E-AD3E-4F01B56170F1}" type="pres">
      <dgm:prSet presAssocID="{B5DE6BAA-F474-49D8-B06A-AF1391B44F13}" presName="negativeSpace" presStyleCnt="0"/>
      <dgm:spPr/>
    </dgm:pt>
    <dgm:pt modelId="{B91346C2-479F-4226-B454-5684B6C5E5B1}" type="pres">
      <dgm:prSet presAssocID="{B5DE6BAA-F474-49D8-B06A-AF1391B44F13}" presName="childText" presStyleLbl="conFgAcc1" presStyleIdx="0" presStyleCnt="3">
        <dgm:presLayoutVars>
          <dgm:bulletEnabled val="1"/>
        </dgm:presLayoutVars>
      </dgm:prSet>
      <dgm:spPr/>
    </dgm:pt>
    <dgm:pt modelId="{3C9593E3-3426-49D1-9B7C-B2F0EAE0E78F}" type="pres">
      <dgm:prSet presAssocID="{FC6B12F4-3A39-4EB0-A556-4C33833BFC94}" presName="spaceBetweenRectangles" presStyleCnt="0"/>
      <dgm:spPr/>
    </dgm:pt>
    <dgm:pt modelId="{3637278A-D401-422F-AEEB-47387B4ACE1C}" type="pres">
      <dgm:prSet presAssocID="{E6363968-BED2-4AF8-862A-394742BE6547}" presName="parentLin" presStyleCnt="0"/>
      <dgm:spPr/>
    </dgm:pt>
    <dgm:pt modelId="{C5B27DCE-F2A5-4A08-8CEE-246C471E2365}" type="pres">
      <dgm:prSet presAssocID="{E6363968-BED2-4AF8-862A-394742BE6547}" presName="parentLeftMargin" presStyleLbl="node1" presStyleIdx="0" presStyleCnt="3"/>
      <dgm:spPr/>
    </dgm:pt>
    <dgm:pt modelId="{002A490B-EB51-4494-B9B0-0CB526321DB8}" type="pres">
      <dgm:prSet presAssocID="{E6363968-BED2-4AF8-862A-394742BE654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B843756-AA2B-472D-8BAB-D49C67F28A9E}" type="pres">
      <dgm:prSet presAssocID="{E6363968-BED2-4AF8-862A-394742BE6547}" presName="negativeSpace" presStyleCnt="0"/>
      <dgm:spPr/>
    </dgm:pt>
    <dgm:pt modelId="{9442051E-351F-49D9-A15F-C73858BF874B}" type="pres">
      <dgm:prSet presAssocID="{E6363968-BED2-4AF8-862A-394742BE6547}" presName="childText" presStyleLbl="conFgAcc1" presStyleIdx="1" presStyleCnt="3">
        <dgm:presLayoutVars>
          <dgm:bulletEnabled val="1"/>
        </dgm:presLayoutVars>
      </dgm:prSet>
      <dgm:spPr/>
    </dgm:pt>
    <dgm:pt modelId="{BB91C46A-D14E-4F8A-A2C4-EAD89A269766}" type="pres">
      <dgm:prSet presAssocID="{E6A290E9-EBD9-4AED-A971-B55FAA28181F}" presName="spaceBetweenRectangles" presStyleCnt="0"/>
      <dgm:spPr/>
    </dgm:pt>
    <dgm:pt modelId="{915B27E1-0E44-4CA4-95C0-5B5CD67311EB}" type="pres">
      <dgm:prSet presAssocID="{588B8841-1F11-41CF-8A44-7788114BBF10}" presName="parentLin" presStyleCnt="0"/>
      <dgm:spPr/>
    </dgm:pt>
    <dgm:pt modelId="{41C653A9-3182-4EC7-9024-A0AC93378642}" type="pres">
      <dgm:prSet presAssocID="{588B8841-1F11-41CF-8A44-7788114BBF10}" presName="parentLeftMargin" presStyleLbl="node1" presStyleIdx="1" presStyleCnt="3"/>
      <dgm:spPr/>
    </dgm:pt>
    <dgm:pt modelId="{BA343573-BBF7-4827-B19F-6B93A854F0A6}" type="pres">
      <dgm:prSet presAssocID="{588B8841-1F11-41CF-8A44-7788114BBF1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F06F50A-9D33-47EE-A762-5761470DBAE2}" type="pres">
      <dgm:prSet presAssocID="{588B8841-1F11-41CF-8A44-7788114BBF10}" presName="negativeSpace" presStyleCnt="0"/>
      <dgm:spPr/>
    </dgm:pt>
    <dgm:pt modelId="{D27C1A10-BBD4-4B68-AC99-A3FD97C164F7}" type="pres">
      <dgm:prSet presAssocID="{588B8841-1F11-41CF-8A44-7788114BBF1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EA457C9-5BD9-4DE6-9A13-CC5CBD4EC9FF}" type="presOf" srcId="{7C05C269-71C1-4F7D-BF91-66A22B026C69}" destId="{2A118A72-90EE-4B4A-8D42-381F070E79F1}" srcOrd="0" destOrd="0" presId="urn:microsoft.com/office/officeart/2005/8/layout/list1"/>
    <dgm:cxn modelId="{EA55FEB9-02F4-409B-9A3F-5004B168F373}" type="presOf" srcId="{E6363968-BED2-4AF8-862A-394742BE6547}" destId="{C5B27DCE-F2A5-4A08-8CEE-246C471E2365}" srcOrd="0" destOrd="0" presId="urn:microsoft.com/office/officeart/2005/8/layout/list1"/>
    <dgm:cxn modelId="{CC06DBBB-7814-4E90-B597-BC72F6BE0479}" srcId="{7C05C269-71C1-4F7D-BF91-66A22B026C69}" destId="{588B8841-1F11-41CF-8A44-7788114BBF10}" srcOrd="2" destOrd="0" parTransId="{7952FFFF-216B-4A1A-8C80-CD38034AA8A6}" sibTransId="{4646E125-4813-4553-A150-8A04F276A55E}"/>
    <dgm:cxn modelId="{1E126226-6B90-4102-86DE-45672A3DF203}" type="presOf" srcId="{B5DE6BAA-F474-49D8-B06A-AF1391B44F13}" destId="{23A8A683-C2A6-48CC-9E92-8D3BE1A6BB72}" srcOrd="0" destOrd="0" presId="urn:microsoft.com/office/officeart/2005/8/layout/list1"/>
    <dgm:cxn modelId="{6671C5AA-662A-4758-9F25-989B8E7ADAE8}" type="presOf" srcId="{E6363968-BED2-4AF8-862A-394742BE6547}" destId="{002A490B-EB51-4494-B9B0-0CB526321DB8}" srcOrd="1" destOrd="0" presId="urn:microsoft.com/office/officeart/2005/8/layout/list1"/>
    <dgm:cxn modelId="{D4D757EC-7197-47DD-91CC-F3C8A79E9520}" type="presOf" srcId="{B5DE6BAA-F474-49D8-B06A-AF1391B44F13}" destId="{F4D43E8F-1B42-4569-9E61-795E2A8A1807}" srcOrd="1" destOrd="0" presId="urn:microsoft.com/office/officeart/2005/8/layout/list1"/>
    <dgm:cxn modelId="{9FEC4D54-3309-44A4-A1F7-8C9EC2F142D7}" type="presOf" srcId="{588B8841-1F11-41CF-8A44-7788114BBF10}" destId="{BA343573-BBF7-4827-B19F-6B93A854F0A6}" srcOrd="1" destOrd="0" presId="urn:microsoft.com/office/officeart/2005/8/layout/list1"/>
    <dgm:cxn modelId="{EF068CAC-2E40-484D-AE23-CAA9B71E9D5E}" srcId="{7C05C269-71C1-4F7D-BF91-66A22B026C69}" destId="{E6363968-BED2-4AF8-862A-394742BE6547}" srcOrd="1" destOrd="0" parTransId="{2257F74A-EF3A-44ED-90C7-121490BA26AC}" sibTransId="{E6A290E9-EBD9-4AED-A971-B55FAA28181F}"/>
    <dgm:cxn modelId="{51D493BE-B84B-4F0E-8F5D-73F687DBD9B8}" type="presOf" srcId="{588B8841-1F11-41CF-8A44-7788114BBF10}" destId="{41C653A9-3182-4EC7-9024-A0AC93378642}" srcOrd="0" destOrd="0" presId="urn:microsoft.com/office/officeart/2005/8/layout/list1"/>
    <dgm:cxn modelId="{86AF3102-7025-4174-BA9F-012C1F083816}" srcId="{7C05C269-71C1-4F7D-BF91-66A22B026C69}" destId="{B5DE6BAA-F474-49D8-B06A-AF1391B44F13}" srcOrd="0" destOrd="0" parTransId="{81555480-39B3-4B6C-8A93-540FD3951F8B}" sibTransId="{FC6B12F4-3A39-4EB0-A556-4C33833BFC94}"/>
    <dgm:cxn modelId="{588C2E43-7D68-47F7-9B60-9A936C967561}" type="presParOf" srcId="{2A118A72-90EE-4B4A-8D42-381F070E79F1}" destId="{1903B7AB-5E48-497D-85F1-4C66B40ABA78}" srcOrd="0" destOrd="0" presId="urn:microsoft.com/office/officeart/2005/8/layout/list1"/>
    <dgm:cxn modelId="{0E923582-08AD-441B-839F-1B9703A514FF}" type="presParOf" srcId="{1903B7AB-5E48-497D-85F1-4C66B40ABA78}" destId="{23A8A683-C2A6-48CC-9E92-8D3BE1A6BB72}" srcOrd="0" destOrd="0" presId="urn:microsoft.com/office/officeart/2005/8/layout/list1"/>
    <dgm:cxn modelId="{57438482-54A7-4419-8F84-E1E34D375316}" type="presParOf" srcId="{1903B7AB-5E48-497D-85F1-4C66B40ABA78}" destId="{F4D43E8F-1B42-4569-9E61-795E2A8A1807}" srcOrd="1" destOrd="0" presId="urn:microsoft.com/office/officeart/2005/8/layout/list1"/>
    <dgm:cxn modelId="{F792B450-B1C0-43B3-A095-65B9FC6A4ED6}" type="presParOf" srcId="{2A118A72-90EE-4B4A-8D42-381F070E79F1}" destId="{78421D1C-9780-481E-AD3E-4F01B56170F1}" srcOrd="1" destOrd="0" presId="urn:microsoft.com/office/officeart/2005/8/layout/list1"/>
    <dgm:cxn modelId="{96B03C60-687E-46B1-B3FC-EBB2FE0D2F55}" type="presParOf" srcId="{2A118A72-90EE-4B4A-8D42-381F070E79F1}" destId="{B91346C2-479F-4226-B454-5684B6C5E5B1}" srcOrd="2" destOrd="0" presId="urn:microsoft.com/office/officeart/2005/8/layout/list1"/>
    <dgm:cxn modelId="{B9211D67-E12C-468A-8672-A947E5C49D09}" type="presParOf" srcId="{2A118A72-90EE-4B4A-8D42-381F070E79F1}" destId="{3C9593E3-3426-49D1-9B7C-B2F0EAE0E78F}" srcOrd="3" destOrd="0" presId="urn:microsoft.com/office/officeart/2005/8/layout/list1"/>
    <dgm:cxn modelId="{D510CAEF-23B0-4902-BBC0-BCA365FBA6D6}" type="presParOf" srcId="{2A118A72-90EE-4B4A-8D42-381F070E79F1}" destId="{3637278A-D401-422F-AEEB-47387B4ACE1C}" srcOrd="4" destOrd="0" presId="urn:microsoft.com/office/officeart/2005/8/layout/list1"/>
    <dgm:cxn modelId="{D1009F58-00AD-4D56-8ABA-DD170FF887C1}" type="presParOf" srcId="{3637278A-D401-422F-AEEB-47387B4ACE1C}" destId="{C5B27DCE-F2A5-4A08-8CEE-246C471E2365}" srcOrd="0" destOrd="0" presId="urn:microsoft.com/office/officeart/2005/8/layout/list1"/>
    <dgm:cxn modelId="{7E572C20-A9AF-4DE4-B211-A80F7AF845C1}" type="presParOf" srcId="{3637278A-D401-422F-AEEB-47387B4ACE1C}" destId="{002A490B-EB51-4494-B9B0-0CB526321DB8}" srcOrd="1" destOrd="0" presId="urn:microsoft.com/office/officeart/2005/8/layout/list1"/>
    <dgm:cxn modelId="{5B35090D-3116-4206-A1EA-085418AC08EA}" type="presParOf" srcId="{2A118A72-90EE-4B4A-8D42-381F070E79F1}" destId="{FB843756-AA2B-472D-8BAB-D49C67F28A9E}" srcOrd="5" destOrd="0" presId="urn:microsoft.com/office/officeart/2005/8/layout/list1"/>
    <dgm:cxn modelId="{128BF3D9-6B38-4B84-84B3-16B86567D34B}" type="presParOf" srcId="{2A118A72-90EE-4B4A-8D42-381F070E79F1}" destId="{9442051E-351F-49D9-A15F-C73858BF874B}" srcOrd="6" destOrd="0" presId="urn:microsoft.com/office/officeart/2005/8/layout/list1"/>
    <dgm:cxn modelId="{BC1FB1AA-384A-4A8F-8F70-39C4563FA2C6}" type="presParOf" srcId="{2A118A72-90EE-4B4A-8D42-381F070E79F1}" destId="{BB91C46A-D14E-4F8A-A2C4-EAD89A269766}" srcOrd="7" destOrd="0" presId="urn:microsoft.com/office/officeart/2005/8/layout/list1"/>
    <dgm:cxn modelId="{B93A9A98-FE68-4C98-8A43-300DC7C9733A}" type="presParOf" srcId="{2A118A72-90EE-4B4A-8D42-381F070E79F1}" destId="{915B27E1-0E44-4CA4-95C0-5B5CD67311EB}" srcOrd="8" destOrd="0" presId="urn:microsoft.com/office/officeart/2005/8/layout/list1"/>
    <dgm:cxn modelId="{8C2021FC-ED04-45C6-9509-7CC5629C4CEC}" type="presParOf" srcId="{915B27E1-0E44-4CA4-95C0-5B5CD67311EB}" destId="{41C653A9-3182-4EC7-9024-A0AC93378642}" srcOrd="0" destOrd="0" presId="urn:microsoft.com/office/officeart/2005/8/layout/list1"/>
    <dgm:cxn modelId="{AC5E0616-CC34-47D5-BFE9-814BEC2ABD5A}" type="presParOf" srcId="{915B27E1-0E44-4CA4-95C0-5B5CD67311EB}" destId="{BA343573-BBF7-4827-B19F-6B93A854F0A6}" srcOrd="1" destOrd="0" presId="urn:microsoft.com/office/officeart/2005/8/layout/list1"/>
    <dgm:cxn modelId="{032CB299-AB36-40B1-8BE7-D3A810D4D5A7}" type="presParOf" srcId="{2A118A72-90EE-4B4A-8D42-381F070E79F1}" destId="{5F06F50A-9D33-47EE-A762-5761470DBAE2}" srcOrd="9" destOrd="0" presId="urn:microsoft.com/office/officeart/2005/8/layout/list1"/>
    <dgm:cxn modelId="{23EF75B7-D1DF-4CE2-9347-AF61881AA206}" type="presParOf" srcId="{2A118A72-90EE-4B4A-8D42-381F070E79F1}" destId="{D27C1A10-BBD4-4B68-AC99-A3FD97C164F7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CB51-80EE-43C8-AE97-E6BC0168654F}" type="datetimeFigureOut">
              <a:rPr lang="ar-SA" smtClean="0"/>
              <a:pPr/>
              <a:t>03/08/1440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97D6-057B-48EC-84DE-EA2BF2DED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CB51-80EE-43C8-AE97-E6BC0168654F}" type="datetimeFigureOut">
              <a:rPr lang="ar-SA" smtClean="0"/>
              <a:pPr/>
              <a:t>03/08/1440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97D6-057B-48EC-84DE-EA2BF2DED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CB51-80EE-43C8-AE97-E6BC0168654F}" type="datetimeFigureOut">
              <a:rPr lang="ar-SA" smtClean="0"/>
              <a:pPr/>
              <a:t>03/08/1440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97D6-057B-48EC-84DE-EA2BF2DED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CB51-80EE-43C8-AE97-E6BC0168654F}" type="datetimeFigureOut">
              <a:rPr lang="ar-SA" smtClean="0"/>
              <a:pPr/>
              <a:t>03/08/1440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97D6-057B-48EC-84DE-EA2BF2DED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CB51-80EE-43C8-AE97-E6BC0168654F}" type="datetimeFigureOut">
              <a:rPr lang="ar-SA" smtClean="0"/>
              <a:pPr/>
              <a:t>03/08/1440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97D6-057B-48EC-84DE-EA2BF2DED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CB51-80EE-43C8-AE97-E6BC0168654F}" type="datetimeFigureOut">
              <a:rPr lang="ar-SA" smtClean="0"/>
              <a:pPr/>
              <a:t>03/08/1440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97D6-057B-48EC-84DE-EA2BF2DED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CB51-80EE-43C8-AE97-E6BC0168654F}" type="datetimeFigureOut">
              <a:rPr lang="ar-SA" smtClean="0"/>
              <a:pPr/>
              <a:t>03/08/1440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97D6-057B-48EC-84DE-EA2BF2DED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CB51-80EE-43C8-AE97-E6BC0168654F}" type="datetimeFigureOut">
              <a:rPr lang="ar-SA" smtClean="0"/>
              <a:pPr/>
              <a:t>03/08/1440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97D6-057B-48EC-84DE-EA2BF2DED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CB51-80EE-43C8-AE97-E6BC0168654F}" type="datetimeFigureOut">
              <a:rPr lang="ar-SA" smtClean="0"/>
              <a:pPr/>
              <a:t>03/08/1440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97D6-057B-48EC-84DE-EA2BF2DED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CB51-80EE-43C8-AE97-E6BC0168654F}" type="datetimeFigureOut">
              <a:rPr lang="ar-SA" smtClean="0"/>
              <a:pPr/>
              <a:t>03/08/1440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97D6-057B-48EC-84DE-EA2BF2DED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CB51-80EE-43C8-AE97-E6BC0168654F}" type="datetimeFigureOut">
              <a:rPr lang="ar-SA" smtClean="0"/>
              <a:pPr/>
              <a:t>03/08/1440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97D6-057B-48EC-84DE-EA2BF2DED0B1}" type="slidenum">
              <a:rPr lang="ar-SA" smtClean="0"/>
              <a:pPr/>
              <a:t>‹#›</a:t>
            </a:fld>
            <a:endParaRPr lang="ar-SA" dirty="0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 dirty="0" smtClean="0"/>
              <a:t>انقر فوق الأيقونة لإضافة صورة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E12CB51-80EE-43C8-AE97-E6BC0168654F}" type="datetimeFigureOut">
              <a:rPr lang="ar-SA" smtClean="0"/>
              <a:pPr/>
              <a:t>03/08/1440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36C97D6-057B-48EC-84DE-EA2BF2DED0B1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785794"/>
            <a:ext cx="7786742" cy="54292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ar-IQ" sz="4000" b="1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IQ" sz="4000" b="1" smtClean="0">
                <a:latin typeface="Arial" pitchFamily="34" charset="0"/>
                <a:cs typeface="Arial" pitchFamily="34" charset="0"/>
              </a:rPr>
              <a:t>محاضرات </a:t>
            </a:r>
            <a:r>
              <a:rPr lang="ar-IQ" sz="4000" b="1" dirty="0" smtClean="0">
                <a:latin typeface="Arial" pitchFamily="34" charset="0"/>
                <a:cs typeface="Arial" pitchFamily="34" charset="0"/>
              </a:rPr>
              <a:t>المالية العامة </a:t>
            </a:r>
          </a:p>
          <a:p>
            <a:pPr algn="ctr"/>
            <a:r>
              <a:rPr lang="ar-IQ" sz="4000" b="1" dirty="0" smtClean="0">
                <a:latin typeface="Arial" pitchFamily="34" charset="0"/>
                <a:cs typeface="Arial" pitchFamily="34" charset="0"/>
              </a:rPr>
              <a:t>المرحلة الثالثة 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IQ" sz="4000" b="1" dirty="0" smtClean="0">
                <a:latin typeface="Arial" pitchFamily="34" charset="0"/>
                <a:cs typeface="Arial" pitchFamily="34" charset="0"/>
              </a:rPr>
              <a:t>   مفهوم </a:t>
            </a:r>
            <a:r>
              <a:rPr lang="ar-IQ" sz="4000" b="1" dirty="0" smtClean="0">
                <a:latin typeface="Arial" pitchFamily="34" charset="0"/>
                <a:cs typeface="Arial" pitchFamily="34" charset="0"/>
              </a:rPr>
              <a:t>الضريبة وخصائصها : </a:t>
            </a:r>
            <a:endParaRPr lang="ar-IQ" sz="4000" b="1" dirty="0" smtClean="0">
              <a:latin typeface="Arial" pitchFamily="34" charset="0"/>
              <a:cs typeface="Arial" pitchFamily="34" charset="0"/>
            </a:endParaRPr>
          </a:p>
          <a:p>
            <a:pPr algn="justLow"/>
            <a:endParaRPr lang="en-US" sz="2400" dirty="0" smtClean="0"/>
          </a:p>
          <a:p>
            <a:pPr algn="justLow"/>
            <a:r>
              <a:rPr lang="ar-IQ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مدرس</a:t>
            </a:r>
            <a:r>
              <a:rPr lang="ar-IQ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علياء حسين</a:t>
            </a:r>
            <a:r>
              <a:rPr lang="ar-IQ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خلف </a:t>
            </a:r>
            <a:r>
              <a:rPr lang="ar-IQ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الزركوش</a:t>
            </a:r>
            <a:endParaRPr lang="ar-SA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1993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971600" y="1556792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600" b="1" u="sng" dirty="0" err="1" smtClean="0"/>
              <a:t>اولا</a:t>
            </a:r>
            <a:r>
              <a:rPr lang="ar-IQ" sz="3600" b="1" u="sng" dirty="0" smtClean="0"/>
              <a:t> </a:t>
            </a:r>
            <a:r>
              <a:rPr lang="ar-IQ" sz="3600" b="1" u="sng" dirty="0" smtClean="0"/>
              <a:t>:- مفهوم الضريبة : </a:t>
            </a:r>
            <a:endParaRPr lang="en-US" sz="3600" dirty="0" smtClean="0"/>
          </a:p>
          <a:p>
            <a:pPr algn="justLow"/>
            <a:r>
              <a:rPr lang="ar-IQ" sz="3600" b="1" dirty="0" smtClean="0"/>
              <a:t>تعرف الضريبة بأنها مبلغ من النقود تجبيه الدولة جبرا من </a:t>
            </a:r>
            <a:r>
              <a:rPr lang="ar-IQ" sz="3600" b="1" dirty="0" smtClean="0"/>
              <a:t>الإفراد </a:t>
            </a:r>
            <a:r>
              <a:rPr lang="ar-IQ" sz="3600" b="1" dirty="0" smtClean="0"/>
              <a:t>دون مقابل وذلك لغرض تمويل نفقاتها العامة وتحقيق </a:t>
            </a:r>
            <a:r>
              <a:rPr lang="ar-IQ" sz="3600" b="1" dirty="0" smtClean="0"/>
              <a:t>الأهداف </a:t>
            </a:r>
            <a:r>
              <a:rPr lang="ar-IQ" sz="3600" b="1" dirty="0" smtClean="0"/>
              <a:t>النابعة من مضمون فلسفتها السياسية 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553620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3600" b="1" u="sng" dirty="0" smtClean="0"/>
              <a:t>ثانيا :- خصائص الضريبة :</a:t>
            </a:r>
            <a:r>
              <a:rPr lang="ar-IQ" sz="3600" b="1" dirty="0" smtClean="0"/>
              <a:t>هناك عدة خصائص للضريبة يمكن بيانها من خلال الآتي :</a:t>
            </a:r>
            <a:endParaRPr lang="en-US" sz="3600" dirty="0"/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0" y="192880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56731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117180" cy="4941168"/>
          </a:xfrm>
        </p:spPr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6961976" cy="1025212"/>
          </a:xfrm>
        </p:spPr>
        <p:txBody>
          <a:bodyPr/>
          <a:lstStyle/>
          <a:p>
            <a:r>
              <a:rPr lang="ar-IQ" b="1" dirty="0" smtClean="0"/>
              <a:t>(( التنظيم الفني للضريبة ))</a:t>
            </a:r>
            <a:endParaRPr lang="en-US" dirty="0"/>
          </a:p>
        </p:txBody>
      </p:sp>
      <p:graphicFrame>
        <p:nvGraphicFramePr>
          <p:cNvPr id="7" name="رسم تخطيطي 6"/>
          <p:cNvGraphicFramePr/>
          <p:nvPr/>
        </p:nvGraphicFramePr>
        <p:xfrm>
          <a:off x="571472" y="1785926"/>
          <a:ext cx="723900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86323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571480"/>
            <a:ext cx="7929617" cy="5643601"/>
          </a:xfrm>
        </p:spPr>
        <p:txBody>
          <a:bodyPr>
            <a:normAutofit/>
          </a:bodyPr>
          <a:lstStyle/>
          <a:p>
            <a:pPr algn="justLow"/>
            <a:r>
              <a:rPr lang="ar-IQ" b="1" dirty="0" smtClean="0"/>
              <a:t> التطور التاريخي لسعر الضريبة : </a:t>
            </a:r>
            <a:endParaRPr lang="en-US" dirty="0" smtClean="0"/>
          </a:p>
          <a:p>
            <a:pPr algn="justLow"/>
            <a:r>
              <a:rPr lang="ar-IQ" b="1" dirty="0" smtClean="0"/>
              <a:t>يمكن تقسيم التطور التاريخي لسعر الضريبة </a:t>
            </a:r>
            <a:r>
              <a:rPr lang="ar-IQ" b="1" dirty="0" smtClean="0"/>
              <a:t>إلى </a:t>
            </a:r>
            <a:r>
              <a:rPr lang="ar-IQ" b="1" dirty="0" smtClean="0"/>
              <a:t>مرحلتين هما , الضريبة التوزيعية والضريبة القياسية .</a:t>
            </a:r>
            <a:endParaRPr lang="en-US" dirty="0" smtClean="0"/>
          </a:p>
          <a:p>
            <a:pPr algn="justLow"/>
            <a:r>
              <a:rPr lang="ar-IQ" b="1" dirty="0" smtClean="0"/>
              <a:t>1- الضريبة التوزيعية </a:t>
            </a:r>
            <a:endParaRPr lang="en-US" dirty="0" smtClean="0"/>
          </a:p>
          <a:p>
            <a:pPr algn="justLow"/>
            <a:r>
              <a:rPr lang="ar-IQ" b="1" dirty="0" smtClean="0"/>
              <a:t>يقصد بالضريبة التوزيعية تلك الضريبة التي لا يتحدد سعرها مقدما , </a:t>
            </a:r>
            <a:r>
              <a:rPr lang="ar-IQ" b="1" dirty="0" smtClean="0"/>
              <a:t>وإنما </a:t>
            </a:r>
            <a:r>
              <a:rPr lang="ar-IQ" b="1" dirty="0" smtClean="0"/>
              <a:t>تقوم السلطة المالية بتحديد حصتها الإجمالية , ثم تقوم بتوزيع هذه الحصيلة الإجمالية جغرافيا , على </a:t>
            </a:r>
            <a:r>
              <a:rPr lang="ar-IQ" b="1" dirty="0" smtClean="0"/>
              <a:t>أساس </a:t>
            </a:r>
            <a:r>
              <a:rPr lang="ar-IQ" b="1" dirty="0" smtClean="0"/>
              <a:t>نصيب كل </a:t>
            </a:r>
            <a:r>
              <a:rPr lang="ar-IQ" b="1" dirty="0" smtClean="0"/>
              <a:t>إقليم أو </a:t>
            </a:r>
            <a:r>
              <a:rPr lang="ar-IQ" b="1" dirty="0" smtClean="0"/>
              <a:t>محافظة من محافظات البلد من هذه الضريبة , ثم يطلب من كل محافظة تجميع حصتها التي تقررت عليها , وتقوم </a:t>
            </a:r>
            <a:r>
              <a:rPr lang="ar-IQ" b="1" dirty="0" smtClean="0"/>
              <a:t>إدارات </a:t>
            </a:r>
            <a:r>
              <a:rPr lang="ar-IQ" b="1" dirty="0" smtClean="0"/>
              <a:t>المحافظات بدورها بتوزيع هذه الحصة على المكلفين في محافظتها كل بقدر إمكاناته وظروفه , بحيث </a:t>
            </a:r>
            <a:r>
              <a:rPr lang="ar-IQ" b="1" dirty="0" err="1" smtClean="0"/>
              <a:t>ان</a:t>
            </a:r>
            <a:r>
              <a:rPr lang="ar-IQ" b="1" dirty="0" smtClean="0"/>
              <a:t> المحصلة </a:t>
            </a:r>
            <a:r>
              <a:rPr lang="ar-IQ" b="1" dirty="0" smtClean="0"/>
              <a:t>الإجمالية </a:t>
            </a:r>
            <a:r>
              <a:rPr lang="ar-IQ" b="1" dirty="0" smtClean="0"/>
              <a:t>للضريبة التوزيعية تكون مساوية لما حدد سلفا لها .</a:t>
            </a:r>
            <a:endParaRPr lang="en-US" dirty="0" smtClean="0"/>
          </a:p>
          <a:p>
            <a:pPr algn="justLow"/>
            <a:r>
              <a:rPr lang="ar-IQ" b="1" dirty="0" smtClean="0"/>
              <a:t>2- الضريبة القياسية </a:t>
            </a:r>
            <a:endParaRPr lang="en-US" dirty="0" smtClean="0"/>
          </a:p>
          <a:p>
            <a:pPr algn="justLow"/>
            <a:r>
              <a:rPr lang="ar-IQ" b="1" dirty="0" smtClean="0"/>
              <a:t>تعرف الضريبة القياسية بأنها تلك الضريبة التي يتحدد ويعرف سعرها مقدما دون تحديد لحصيلتها النهائية مثلا </a:t>
            </a:r>
            <a:r>
              <a:rPr lang="ar-IQ" b="1" dirty="0" smtClean="0"/>
              <a:t>إن </a:t>
            </a:r>
            <a:r>
              <a:rPr lang="ar-IQ" b="1" dirty="0" smtClean="0"/>
              <a:t>سعر ضريبة العقار </a:t>
            </a:r>
            <a:r>
              <a:rPr lang="ar-IQ" b="1" dirty="0" smtClean="0"/>
              <a:t>الأساسية </a:t>
            </a:r>
            <a:r>
              <a:rPr lang="ar-IQ" b="1" dirty="0" smtClean="0"/>
              <a:t>في العراق هو (10%) من القيمة الايجارية للعقار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2033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4000" b="1" dirty="0" smtClean="0"/>
              <a:t>(( اقتصاديات الضريبة ))</a:t>
            </a:r>
            <a:endParaRPr lang="en-US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4348" y="1807361"/>
            <a:ext cx="7858179" cy="4051437"/>
          </a:xfrm>
        </p:spPr>
        <p:txBody>
          <a:bodyPr>
            <a:normAutofit fontScale="92500"/>
          </a:bodyPr>
          <a:lstStyle/>
          <a:p>
            <a:pPr algn="justLow"/>
            <a:r>
              <a:rPr lang="ar-IQ" sz="2800" b="1" dirty="0" smtClean="0"/>
              <a:t>أولا: تحصيل الضريبة :يقصد بتحصيل الضريبة تمكن الدولة من استيفاء حقها من مبلغ الضريبة على النحو المنصوص عليه في القانون .</a:t>
            </a:r>
            <a:endParaRPr lang="en-US" sz="2800" dirty="0" smtClean="0"/>
          </a:p>
          <a:p>
            <a:pPr algn="justLow"/>
            <a:r>
              <a:rPr lang="ar-IQ" sz="2800" b="1" dirty="0" smtClean="0"/>
              <a:t>ثانياً :- ازدواج الضرائب </a:t>
            </a:r>
            <a:endParaRPr lang="en-US" sz="2800" dirty="0" smtClean="0"/>
          </a:p>
          <a:p>
            <a:pPr algn="justLow"/>
            <a:r>
              <a:rPr lang="ar-IQ" sz="2800" b="1" dirty="0" smtClean="0"/>
              <a:t>ازدواج الضرائب </a:t>
            </a:r>
            <a:r>
              <a:rPr lang="ar-IQ" sz="2800" b="1" dirty="0" smtClean="0"/>
              <a:t>أو </a:t>
            </a:r>
            <a:r>
              <a:rPr lang="ar-IQ" sz="2800" b="1" dirty="0" smtClean="0"/>
              <a:t>تعددها هو فرض الضريبة نفسها </a:t>
            </a:r>
            <a:r>
              <a:rPr lang="ar-IQ" sz="2800" b="1" dirty="0" smtClean="0"/>
              <a:t>أكثر </a:t>
            </a:r>
            <a:r>
              <a:rPr lang="ar-IQ" sz="2800" b="1" dirty="0" smtClean="0"/>
              <a:t>من مرة على الشخص ذاته , وعن المال نفسه وفي المدة ذاتها والغالب في الضريبة </a:t>
            </a:r>
            <a:r>
              <a:rPr lang="ar-IQ" sz="2800" b="1" dirty="0" smtClean="0"/>
              <a:t>إن </a:t>
            </a:r>
            <a:r>
              <a:rPr lang="ar-IQ" sz="2800" b="1" dirty="0" smtClean="0"/>
              <a:t>يحصل التعدد فيها مرتين لهذا يطلق على هذه الحالة اصطلاح ازدواج الضرائب , </a:t>
            </a:r>
            <a:r>
              <a:rPr lang="ar-SA" sz="2800" b="1" dirty="0" smtClean="0"/>
              <a:t>.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xmlns="" val="408712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Low"/>
            <a:r>
              <a:rPr lang="ar-IQ" sz="2400" b="1" dirty="0" smtClean="0"/>
              <a:t>الازدواج الضريبي بتوافر </a:t>
            </a:r>
            <a:r>
              <a:rPr lang="ar-IQ" sz="2400" b="1" dirty="0" smtClean="0"/>
              <a:t>الشروط </a:t>
            </a:r>
            <a:r>
              <a:rPr lang="ar-IQ" sz="2400" b="1" dirty="0" smtClean="0"/>
              <a:t>الآتية </a:t>
            </a:r>
            <a:r>
              <a:rPr lang="ar-IQ" sz="2400" b="1" dirty="0" smtClean="0"/>
              <a:t>:</a:t>
            </a:r>
            <a:endParaRPr lang="en-US" sz="2400" dirty="0" smtClean="0"/>
          </a:p>
          <a:p>
            <a:pPr algn="justLow"/>
            <a:r>
              <a:rPr lang="ar-IQ" sz="2400" b="1" dirty="0" smtClean="0"/>
              <a:t>1- وحدة الشخص الخاضع للضريبة :- </a:t>
            </a:r>
            <a:r>
              <a:rPr lang="ar-IQ" sz="2400" b="1" dirty="0" smtClean="0"/>
              <a:t>خضوع </a:t>
            </a:r>
            <a:r>
              <a:rPr lang="ar-IQ" sz="2400" b="1" dirty="0" smtClean="0"/>
              <a:t>نفس المكلف لأكثر من مرة للضريبة .</a:t>
            </a:r>
            <a:endParaRPr lang="en-US" sz="2400" dirty="0" smtClean="0"/>
          </a:p>
          <a:p>
            <a:pPr algn="justLow"/>
            <a:r>
              <a:rPr lang="ar-IQ" sz="2400" b="1" dirty="0" smtClean="0"/>
              <a:t>2- وحدة الضريبة المفروضة :- </a:t>
            </a:r>
            <a:r>
              <a:rPr lang="ar-IQ" sz="2400" b="1" dirty="0" smtClean="0"/>
              <a:t>إن </a:t>
            </a:r>
            <a:r>
              <a:rPr lang="ar-IQ" sz="2400" b="1" dirty="0" smtClean="0"/>
              <a:t>يدفع المكلف من نفس المال ضريبتين </a:t>
            </a:r>
            <a:r>
              <a:rPr lang="ar-IQ" sz="2400" b="1" dirty="0" smtClean="0"/>
              <a:t>أو أكثر </a:t>
            </a:r>
            <a:r>
              <a:rPr lang="ar-IQ" sz="2400" b="1" dirty="0" smtClean="0"/>
              <a:t>من نفس النوع .</a:t>
            </a:r>
            <a:endParaRPr lang="en-US" sz="2400" dirty="0" smtClean="0"/>
          </a:p>
          <a:p>
            <a:pPr algn="justLow"/>
            <a:r>
              <a:rPr lang="ar-IQ" sz="2400" b="1" dirty="0" smtClean="0"/>
              <a:t>3- وحدة المدة المفروضة عليها الضريبة :- </a:t>
            </a:r>
            <a:r>
              <a:rPr lang="ar-IQ" sz="2400" b="1" dirty="0" smtClean="0"/>
              <a:t> إن </a:t>
            </a:r>
            <a:r>
              <a:rPr lang="ar-IQ" sz="2400" b="1" dirty="0" smtClean="0"/>
              <a:t>تكون المدة التي تدفع عنها الضريبة واحدة .</a:t>
            </a:r>
            <a:endParaRPr lang="en-US" sz="2400" dirty="0" smtClean="0"/>
          </a:p>
          <a:p>
            <a:pPr algn="justLow"/>
            <a:r>
              <a:rPr lang="ar-IQ" sz="2400" b="1" dirty="0" smtClean="0"/>
              <a:t>4- وحدة المادة الخاضعة للضريبة :- </a:t>
            </a:r>
            <a:r>
              <a:rPr lang="ar-IQ" sz="2400" b="1" dirty="0" smtClean="0"/>
              <a:t>يجب إن </a:t>
            </a:r>
            <a:r>
              <a:rPr lang="ar-IQ" sz="2400" b="1" dirty="0" smtClean="0"/>
              <a:t>تفرض الضريبة على نفس المال </a:t>
            </a:r>
            <a:r>
              <a:rPr lang="ar-IQ" sz="2400" b="1" dirty="0" smtClean="0"/>
              <a:t>أكثر </a:t>
            </a:r>
            <a:r>
              <a:rPr lang="ar-IQ" sz="2400" b="1" dirty="0" smtClean="0"/>
              <a:t>من مرة واحدة. </a:t>
            </a:r>
            <a:endParaRPr lang="en-US" sz="2400" dirty="0" smtClean="0"/>
          </a:p>
          <a:p>
            <a:pPr marL="0" indent="0" algn="justLow">
              <a:buNone/>
            </a:pP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xmlns="" val="1474294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4348" y="571480"/>
            <a:ext cx="7715304" cy="5643601"/>
          </a:xfrm>
        </p:spPr>
        <p:txBody>
          <a:bodyPr>
            <a:normAutofit/>
          </a:bodyPr>
          <a:lstStyle/>
          <a:p>
            <a:r>
              <a:rPr lang="ar-IQ" b="1" u="sng" dirty="0" err="1" smtClean="0"/>
              <a:t>انواع</a:t>
            </a:r>
            <a:r>
              <a:rPr lang="ar-IQ" b="1" u="sng" dirty="0" smtClean="0"/>
              <a:t> التهرب من الضريبة :</a:t>
            </a:r>
            <a:endParaRPr lang="en-US" dirty="0" smtClean="0"/>
          </a:p>
          <a:p>
            <a:pPr algn="justLow"/>
            <a:r>
              <a:rPr lang="ar-IQ" b="1" dirty="0" smtClean="0"/>
              <a:t>يمكن تقسيم التهرب من الضريبة </a:t>
            </a:r>
            <a:r>
              <a:rPr lang="ar-IQ" b="1" dirty="0" smtClean="0"/>
              <a:t>إلى </a:t>
            </a:r>
            <a:r>
              <a:rPr lang="ar-IQ" b="1" dirty="0" smtClean="0"/>
              <a:t>نوعين : </a:t>
            </a:r>
            <a:r>
              <a:rPr lang="ar-IQ" b="1" dirty="0" smtClean="0"/>
              <a:t>الأول </a:t>
            </a:r>
            <a:r>
              <a:rPr lang="ar-IQ" b="1" dirty="0" smtClean="0"/>
              <a:t>تهرب مشروع يمكن تسميته بتجنب الضريبة , حين يتمكن بعض المكلفين من استغلال بعض الثغرات التي لا يخلو منها التشريع الضريبي للتخلص من </a:t>
            </a:r>
            <a:r>
              <a:rPr lang="ar-IQ" b="1" dirty="0" smtClean="0"/>
              <a:t>أداء </a:t>
            </a:r>
            <a:r>
              <a:rPr lang="ar-IQ" b="1" dirty="0" smtClean="0"/>
              <a:t>الضرائب المستحقة عليهم </a:t>
            </a:r>
            <a:r>
              <a:rPr lang="ar-IQ" b="1" dirty="0" smtClean="0"/>
              <a:t>أو </a:t>
            </a:r>
            <a:r>
              <a:rPr lang="ar-IQ" b="1" dirty="0" smtClean="0"/>
              <a:t>جانب منها , النوع الثاني , تهرب غير مشروع , حين </a:t>
            </a:r>
            <a:r>
              <a:rPr lang="ar-IQ" b="1" dirty="0" smtClean="0"/>
              <a:t>يغمد </a:t>
            </a:r>
            <a:r>
              <a:rPr lang="ar-IQ" b="1" dirty="0" smtClean="0"/>
              <a:t>بعض المكلفين </a:t>
            </a:r>
            <a:r>
              <a:rPr lang="ar-IQ" b="1" dirty="0" smtClean="0"/>
              <a:t>إلى إتباع </a:t>
            </a:r>
            <a:r>
              <a:rPr lang="ar-IQ" b="1" dirty="0" smtClean="0"/>
              <a:t>بعض </a:t>
            </a:r>
            <a:r>
              <a:rPr lang="ar-IQ" b="1" dirty="0" smtClean="0"/>
              <a:t>أساليب </a:t>
            </a:r>
            <a:r>
              <a:rPr lang="ar-IQ" b="1" dirty="0" smtClean="0"/>
              <a:t>الغش والخداع , مخالفين بذلك </a:t>
            </a:r>
            <a:r>
              <a:rPr lang="ar-IQ" b="1" dirty="0" smtClean="0"/>
              <a:t>إحكام </a:t>
            </a:r>
            <a:r>
              <a:rPr lang="ar-IQ" b="1" dirty="0" smtClean="0"/>
              <a:t>التشريع الضريبي بقصد تخفيض القيمة الحقيقية لبعض عناصر </a:t>
            </a:r>
            <a:r>
              <a:rPr lang="ar-IQ" b="1" dirty="0" smtClean="0"/>
              <a:t>أوعية </a:t>
            </a:r>
            <a:r>
              <a:rPr lang="ar-IQ" b="1" dirty="0" smtClean="0"/>
              <a:t>الضرائب </a:t>
            </a:r>
            <a:r>
              <a:rPr lang="ar-IQ" b="1" dirty="0" smtClean="0"/>
              <a:t>أو </a:t>
            </a:r>
            <a:r>
              <a:rPr lang="ar-IQ" b="1" dirty="0" smtClean="0"/>
              <a:t>المغالاة في </a:t>
            </a:r>
            <a:r>
              <a:rPr lang="ar-IQ" b="1" dirty="0" smtClean="0"/>
              <a:t>إظهار الأعباء </a:t>
            </a:r>
            <a:r>
              <a:rPr lang="ar-IQ" b="1" dirty="0" smtClean="0"/>
              <a:t>التي ينبغي خصمها من هذه </a:t>
            </a:r>
            <a:r>
              <a:rPr lang="ar-IQ" b="1" dirty="0" smtClean="0"/>
              <a:t>الأوعية </a:t>
            </a:r>
            <a:r>
              <a:rPr lang="ar-IQ" b="1" dirty="0" smtClean="0"/>
              <a:t>, </a:t>
            </a:r>
            <a:r>
              <a:rPr lang="ar-IQ" b="1" dirty="0" smtClean="0"/>
              <a:t>أو </a:t>
            </a:r>
            <a:r>
              <a:rPr lang="ar-IQ" b="1" dirty="0" smtClean="0"/>
              <a:t>بقصد </a:t>
            </a:r>
            <a:r>
              <a:rPr lang="ar-IQ" b="1" dirty="0" smtClean="0"/>
              <a:t>إخفاء أموالهم </a:t>
            </a:r>
            <a:r>
              <a:rPr lang="ar-IQ" b="1" dirty="0" smtClean="0"/>
              <a:t>على نحو يجعل من المعتذر على </a:t>
            </a:r>
            <a:r>
              <a:rPr lang="ar-IQ" b="1" dirty="0" smtClean="0"/>
              <a:t>الإدارة </a:t>
            </a:r>
            <a:r>
              <a:rPr lang="ar-IQ" b="1" dirty="0" smtClean="0"/>
              <a:t>الضريبة معرفتها , ولذلك يطلق على التهرب غير المشروع اصطلاح (الغش الضريبي) ويؤدي التهرب الضريبي </a:t>
            </a:r>
            <a:r>
              <a:rPr lang="ar-IQ" b="1" dirty="0" smtClean="0"/>
              <a:t>إلى إحداث اثأر </a:t>
            </a:r>
            <a:r>
              <a:rPr lang="ar-IQ" b="1" dirty="0" smtClean="0"/>
              <a:t>سيئة سواء من ناحية ضالة حصيلة الضرائب , </a:t>
            </a:r>
            <a:r>
              <a:rPr lang="ar-IQ" b="1" dirty="0" smtClean="0"/>
              <a:t>أو </a:t>
            </a:r>
            <a:r>
              <a:rPr lang="ar-IQ" b="1" dirty="0" smtClean="0"/>
              <a:t>من ناحية عدالة توزيع العبء الضريبي على النحو الذي قصدته السياسة الضريبة .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79512" y="1340768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800" b="1" u="sng" dirty="0" smtClean="0"/>
              <a:t>وسائل مكافحة التهرب من الضرائب :</a:t>
            </a:r>
            <a:endParaRPr lang="en-US" sz="2800" dirty="0" smtClean="0"/>
          </a:p>
          <a:p>
            <a:pPr algn="justLow"/>
            <a:r>
              <a:rPr lang="ar-IQ" sz="2800" b="1" dirty="0" smtClean="0"/>
              <a:t>تختلف وسائل مكافحة التهرب من الضرائب من دولة لأخرى , حسب نظامها المالي المطبق , ويمكن اعتبار طريقة الجباية من المنبع من </a:t>
            </a:r>
            <a:r>
              <a:rPr lang="ar-IQ" sz="2800" b="1" dirty="0" smtClean="0"/>
              <a:t>أهم </a:t>
            </a:r>
            <a:r>
              <a:rPr lang="ar-IQ" sz="2800" b="1" dirty="0" smtClean="0"/>
              <a:t>الطرق الواقية لحدوث التهرب وكذلك </a:t>
            </a:r>
            <a:r>
              <a:rPr lang="ar-IQ" sz="2800" b="1" dirty="0" smtClean="0"/>
              <a:t>إعطاء </a:t>
            </a:r>
            <a:r>
              <a:rPr lang="ar-IQ" sz="2800" b="1" dirty="0" smtClean="0"/>
              <a:t>الحق لموظفي الضرائب للاطلاع على </a:t>
            </a:r>
            <a:r>
              <a:rPr lang="ar-IQ" sz="2800" b="1" dirty="0" smtClean="0"/>
              <a:t>الأوراق </a:t>
            </a:r>
            <a:r>
              <a:rPr lang="ar-IQ" sz="2800" b="1" dirty="0" smtClean="0"/>
              <a:t>والدفاتر والسندات المختلفة , وكذلك </a:t>
            </a:r>
            <a:r>
              <a:rPr lang="ar-IQ" sz="2800" b="1" dirty="0" smtClean="0"/>
              <a:t>إلزام </a:t>
            </a:r>
            <a:r>
              <a:rPr lang="ar-IQ" sz="2800" b="1" dirty="0" smtClean="0"/>
              <a:t>تبليغ الغير </a:t>
            </a:r>
            <a:r>
              <a:rPr lang="ar-IQ" sz="2800" b="1" dirty="0" smtClean="0"/>
              <a:t>الإدارة </a:t>
            </a:r>
            <a:r>
              <a:rPr lang="ar-IQ" sz="2800" b="1" dirty="0" smtClean="0"/>
              <a:t>المالية عن المعاملات والمتصرفات التي يتوقف عليها فرض ضريبة , </a:t>
            </a:r>
            <a:r>
              <a:rPr lang="ar-IQ" sz="2800" b="1" dirty="0" smtClean="0"/>
              <a:t>إضافة </a:t>
            </a:r>
            <a:r>
              <a:rPr lang="ar-IQ" sz="2800" b="1" dirty="0" smtClean="0"/>
              <a:t>للعقاب والجزاءات المختلفة على المخالفين , </a:t>
            </a:r>
            <a:r>
              <a:rPr lang="ar-IQ" sz="2800" b="1" dirty="0" smtClean="0"/>
              <a:t>وأخيرا </a:t>
            </a:r>
            <a:r>
              <a:rPr lang="ar-IQ" sz="2800" b="1" dirty="0" smtClean="0"/>
              <a:t>استيفاء الضريبة عينا من </a:t>
            </a:r>
            <a:r>
              <a:rPr lang="ar-IQ" sz="2800" b="1" dirty="0" smtClean="0"/>
              <a:t>الأموال </a:t>
            </a:r>
            <a:r>
              <a:rPr lang="ar-IQ" sz="2800" b="1" dirty="0" smtClean="0"/>
              <a:t>التي تختلف </a:t>
            </a:r>
            <a:r>
              <a:rPr lang="ar-IQ" sz="2800" b="1" dirty="0" smtClean="0"/>
              <a:t>الإدارة </a:t>
            </a:r>
            <a:r>
              <a:rPr lang="ar-IQ" sz="2800" b="1" dirty="0" smtClean="0"/>
              <a:t>الضريبة مع المكلف على تقدير قيمتها 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2265403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TM02455596[[fn=الربيع]]</Template>
  <TotalTime>171</TotalTime>
  <Words>614</Words>
  <Application>Microsoft Office PowerPoint</Application>
  <PresentationFormat>عرض على الشاشة (3:4)‏</PresentationFormat>
  <Paragraphs>36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Spring</vt:lpstr>
      <vt:lpstr>الشريحة 1</vt:lpstr>
      <vt:lpstr>الشريحة 2</vt:lpstr>
      <vt:lpstr>ثانيا :- خصائص الضريبة :هناك عدة خصائص للضريبة يمكن بيانها من خلال الآتي :</vt:lpstr>
      <vt:lpstr>(( التنظيم الفني للضريبة ))</vt:lpstr>
      <vt:lpstr>الشريحة 5</vt:lpstr>
      <vt:lpstr>(( اقتصاديات الضريبة ))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ذوي الاحتياجات الخاصة </dc:title>
  <dc:creator>abd</dc:creator>
  <cp:lastModifiedBy>win-7</cp:lastModifiedBy>
  <cp:revision>62</cp:revision>
  <dcterms:created xsi:type="dcterms:W3CDTF">2014-10-25T03:41:50Z</dcterms:created>
  <dcterms:modified xsi:type="dcterms:W3CDTF">2019-04-08T17:21:32Z</dcterms:modified>
</cp:coreProperties>
</file>